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4" r:id="rId5"/>
    <p:sldId id="259" r:id="rId6"/>
    <p:sldId id="266" r:id="rId7"/>
    <p:sldId id="265" r:id="rId8"/>
    <p:sldId id="267" r:id="rId9"/>
    <p:sldId id="269" r:id="rId10"/>
    <p:sldId id="271" r:id="rId11"/>
    <p:sldId id="270" r:id="rId12"/>
  </p:sldIdLst>
  <p:sldSz cx="14630400" cy="8229600"/>
  <p:notesSz cx="8229600" cy="14630400"/>
  <p:embeddedFontLst>
    <p:embeddedFont>
      <p:font typeface="Merriweather" panose="00000500000000000000" pitchFamily="2" charset="0"/>
      <p:regular r:id="rId14"/>
      <p:bold r:id="rId15"/>
    </p:embeddedFont>
    <p:embeddedFont>
      <p:font typeface="Raleway" pitchFamily="2" charset="0"/>
      <p:regular r:id="rId16"/>
      <p:bold r:id="rId17"/>
      <p:italic r:id="rId18"/>
      <p:boldItalic r:id="rId19"/>
    </p:embeddedFont>
  </p:embeddedFontLst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96448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CD2657-3F61-1FD2-52EE-9A62B6F1C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201060A-84A9-3B98-4C99-2716F00BEA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E1A2BF-FF0A-8687-E26C-F6C549E9D0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3D474-B21E-A3FA-4BA1-D7970624A6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3716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F4630F-F0E5-A587-CF4B-F5F0DACF7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509032-E724-7236-CB2A-C0F2BABEC5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A25AC1B-8E40-8711-B658-7DACDBD0F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0283B-1D7F-E9B8-63FD-D9E145EEC4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220C2-C3B4-08F7-0CCF-F918D7DC59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CB99B9-CA99-8E3F-29D7-FBBCF3FD60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0434E8-8E5D-BB80-D535-9E961E2D2E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116A95-718D-A31F-61A7-3478305342C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251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BF4E61-607C-8F9C-FFDF-FFAC107A5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D757F9-71CE-5511-94CB-E9435A1CCE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D7B7FD-26E5-ED0D-6B55-5C7DF23951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9AA6C7-9147-D428-F386-56653260A13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04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F1D96E-AFE6-B5F1-FE08-947BD3833C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67FC57-5EED-C139-CB0C-3EF903DC67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8E86DC-AE68-E06B-70C7-B8821D1330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D81AE7-1A91-5C47-70AC-68934AD2CB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2555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8C953-11AD-F5BE-D6F3-4E5563B01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114642-56D2-AC08-3E0E-19E5665FE9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A03B30-4269-7D81-EEAA-92A27B74A1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E39AA2-737E-2F51-8DAF-B808A013191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94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BC2D6-FD40-01C7-53AF-492301BD2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60AC9F-9FFE-2F2E-67C6-29A4747C3A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FD4BDE5-8B29-BC75-B519-A3AAC9BD1F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472177-38A3-5E1D-9F75-8BCA40CC089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507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177800" y="1854200"/>
            <a:ext cx="8775700" cy="2587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8350"/>
              </a:lnSpc>
              <a:buNone/>
            </a:pPr>
            <a:r>
              <a:rPr lang="en-US" sz="6700" dirty="0">
                <a:solidFill>
                  <a:srgbClr val="F5F0F0"/>
                </a:solidFill>
                <a:latin typeface="Merriweather" pitchFamily="34" charset="0"/>
              </a:rPr>
              <a:t>Proyecto Gestión de flotas vehiculares 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355798" y="5561449"/>
            <a:ext cx="7416403" cy="12330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rtl="0"/>
            <a:r>
              <a:rPr lang="es-CL" sz="1800" b="0" i="0" u="none" strike="noStrike" dirty="0">
                <a:solidFill>
                  <a:srgbClr val="CFCBBF"/>
                </a:solidFill>
                <a:effectLst/>
                <a:latin typeface="Raleway" pitchFamily="2" charset="0"/>
              </a:rPr>
              <a:t>Integrantes: Joaquin Flores, Matías Quiñones, Michael Núñez</a:t>
            </a:r>
          </a:p>
          <a:p>
            <a:pPr rtl="0"/>
            <a:r>
              <a:rPr lang="es-CL" sz="1800" b="0" i="0" u="none" strike="noStrike" dirty="0">
                <a:solidFill>
                  <a:srgbClr val="CFCBBF"/>
                </a:solidFill>
                <a:effectLst/>
                <a:latin typeface="Raleway" pitchFamily="2" charset="0"/>
              </a:rPr>
              <a:t>Fecha: 15/10/2024</a:t>
            </a:r>
          </a:p>
          <a:p>
            <a:pPr rtl="0"/>
            <a:r>
              <a:rPr lang="es-CL" sz="1800" b="0" i="0" u="none" strike="noStrike" dirty="0">
                <a:solidFill>
                  <a:srgbClr val="CFCBBF"/>
                </a:solidFill>
                <a:effectLst/>
                <a:latin typeface="Raleway" pitchFamily="2" charset="0"/>
              </a:rPr>
              <a:t>Asignatura: </a:t>
            </a:r>
            <a:r>
              <a:rPr lang="es-CL" sz="1800" b="0" i="0" u="none" strike="noStrike" dirty="0" err="1">
                <a:solidFill>
                  <a:srgbClr val="CFCBBF"/>
                </a:solidFill>
                <a:effectLst/>
                <a:latin typeface="Raleway" pitchFamily="2" charset="0"/>
              </a:rPr>
              <a:t>Capstone</a:t>
            </a:r>
            <a:endParaRPr lang="es-CL" sz="1800" b="0" i="0" u="none" strike="noStrike" dirty="0">
              <a:solidFill>
                <a:srgbClr val="CFCBBF"/>
              </a:solidFill>
              <a:effectLst/>
              <a:latin typeface="Raleway" pitchFamily="2" charset="0"/>
            </a:endParaRPr>
          </a:p>
          <a:p>
            <a:br>
              <a:rPr lang="es-CL" sz="2000" dirty="0"/>
            </a:br>
            <a:endParaRPr lang="en-US" sz="19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1093B7-4E59-4C75-92C9-19FA05F28A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97" r="45604"/>
          <a:stretch/>
        </p:blipFill>
        <p:spPr bwMode="auto">
          <a:xfrm>
            <a:off x="9258300" y="0"/>
            <a:ext cx="5372100" cy="822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056688-519B-57CC-B30D-69923931A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498A05E-0390-01BA-8F58-A7E6C32D27AA}"/>
              </a:ext>
            </a:extLst>
          </p:cNvPr>
          <p:cNvSpPr/>
          <p:nvPr/>
        </p:nvSpPr>
        <p:spPr>
          <a:xfrm>
            <a:off x="2812732" y="315910"/>
            <a:ext cx="900493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</a:rPr>
              <a:t>Obstáculos presentados durante el desarrollo:</a:t>
            </a:r>
            <a:endParaRPr lang="en-US" sz="4850" dirty="0"/>
          </a:p>
        </p:txBody>
      </p:sp>
      <p:pic>
        <p:nvPicPr>
          <p:cNvPr id="2050" name="Picture 2" descr="General 1900x1266 photography Ian Plant animals polar bears black dark background outline Alaska USA backlighting Arctic walking silhouette side view">
            <a:extLst>
              <a:ext uri="{FF2B5EF4-FFF2-40B4-BE49-F238E27FC236}">
                <a16:creationId xmlns:a16="http://schemas.microsoft.com/office/drawing/2014/main" id="{A3D05130-CF4E-F151-9E0A-BA6269DB4E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840"/>
          <a:stretch/>
        </p:blipFill>
        <p:spPr bwMode="auto">
          <a:xfrm>
            <a:off x="0" y="7726616"/>
            <a:ext cx="14630400" cy="5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hape 1">
            <a:extLst>
              <a:ext uri="{FF2B5EF4-FFF2-40B4-BE49-F238E27FC236}">
                <a16:creationId xmlns:a16="http://schemas.microsoft.com/office/drawing/2014/main" id="{E908DE60-A7C4-62E9-F6BE-5D25544FEB7B}"/>
              </a:ext>
            </a:extLst>
          </p:cNvPr>
          <p:cNvSpPr/>
          <p:nvPr/>
        </p:nvSpPr>
        <p:spPr>
          <a:xfrm>
            <a:off x="1167924" y="1919009"/>
            <a:ext cx="30480" cy="4759523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4" name="Shape 2">
            <a:extLst>
              <a:ext uri="{FF2B5EF4-FFF2-40B4-BE49-F238E27FC236}">
                <a16:creationId xmlns:a16="http://schemas.microsoft.com/office/drawing/2014/main" id="{55A9CC1D-4F76-FED2-D293-9AA872127D2A}"/>
              </a:ext>
            </a:extLst>
          </p:cNvPr>
          <p:cNvSpPr/>
          <p:nvPr/>
        </p:nvSpPr>
        <p:spPr>
          <a:xfrm>
            <a:off x="1430337" y="2459076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5" name="Shape 3">
            <a:extLst>
              <a:ext uri="{FF2B5EF4-FFF2-40B4-BE49-F238E27FC236}">
                <a16:creationId xmlns:a16="http://schemas.microsoft.com/office/drawing/2014/main" id="{6DB70A01-BE24-AEBA-0257-25A4FDF7F3DE}"/>
              </a:ext>
            </a:extLst>
          </p:cNvPr>
          <p:cNvSpPr/>
          <p:nvPr/>
        </p:nvSpPr>
        <p:spPr>
          <a:xfrm>
            <a:off x="905510" y="219666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8ACF1079-C2D2-75EB-50AB-63B2D8992DEB}"/>
              </a:ext>
            </a:extLst>
          </p:cNvPr>
          <p:cNvSpPr/>
          <p:nvPr/>
        </p:nvSpPr>
        <p:spPr>
          <a:xfrm>
            <a:off x="1101725" y="2289174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25EBE274-0574-7F14-2D38-12F5005161BE}"/>
              </a:ext>
            </a:extLst>
          </p:cNvPr>
          <p:cNvSpPr/>
          <p:nvPr/>
        </p:nvSpPr>
        <p:spPr>
          <a:xfrm>
            <a:off x="2540714" y="216582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Buena planificación</a:t>
            </a:r>
            <a:endParaRPr lang="en-US" sz="2400" dirty="0"/>
          </a:p>
        </p:txBody>
      </p:sp>
      <p:sp>
        <p:nvSpPr>
          <p:cNvPr id="9" name="Shape 7">
            <a:extLst>
              <a:ext uri="{FF2B5EF4-FFF2-40B4-BE49-F238E27FC236}">
                <a16:creationId xmlns:a16="http://schemas.microsoft.com/office/drawing/2014/main" id="{6E9F607C-7F8B-0EA8-E364-C5C8110F9EF4}"/>
              </a:ext>
            </a:extLst>
          </p:cNvPr>
          <p:cNvSpPr/>
          <p:nvPr/>
        </p:nvSpPr>
        <p:spPr>
          <a:xfrm>
            <a:off x="1430337" y="4127856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0" name="Shape 8">
            <a:extLst>
              <a:ext uri="{FF2B5EF4-FFF2-40B4-BE49-F238E27FC236}">
                <a16:creationId xmlns:a16="http://schemas.microsoft.com/office/drawing/2014/main" id="{95D985C9-586C-18A1-FED1-1223C036B340}"/>
              </a:ext>
            </a:extLst>
          </p:cNvPr>
          <p:cNvSpPr/>
          <p:nvPr/>
        </p:nvSpPr>
        <p:spPr>
          <a:xfrm>
            <a:off x="905510" y="386544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1" name="Text 9">
            <a:extLst>
              <a:ext uri="{FF2B5EF4-FFF2-40B4-BE49-F238E27FC236}">
                <a16:creationId xmlns:a16="http://schemas.microsoft.com/office/drawing/2014/main" id="{C19C4445-7685-6431-F271-B1083F9EC5CE}"/>
              </a:ext>
            </a:extLst>
          </p:cNvPr>
          <p:cNvSpPr/>
          <p:nvPr/>
        </p:nvSpPr>
        <p:spPr>
          <a:xfrm>
            <a:off x="1072436" y="3957954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2" name="Text 10">
            <a:extLst>
              <a:ext uri="{FF2B5EF4-FFF2-40B4-BE49-F238E27FC236}">
                <a16:creationId xmlns:a16="http://schemas.microsoft.com/office/drawing/2014/main" id="{DE5A3C55-75AD-B6A5-008D-C811D6808010}"/>
              </a:ext>
            </a:extLst>
          </p:cNvPr>
          <p:cNvSpPr/>
          <p:nvPr/>
        </p:nvSpPr>
        <p:spPr>
          <a:xfrm>
            <a:off x="2540714" y="383460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Capacidad de adaptación</a:t>
            </a:r>
            <a:endParaRPr lang="en-US" sz="2400" dirty="0"/>
          </a:p>
        </p:txBody>
      </p:sp>
      <p:sp>
        <p:nvSpPr>
          <p:cNvPr id="13" name="Text 11">
            <a:extLst>
              <a:ext uri="{FF2B5EF4-FFF2-40B4-BE49-F238E27FC236}">
                <a16:creationId xmlns:a16="http://schemas.microsoft.com/office/drawing/2014/main" id="{2DA663C4-3078-6076-B8ED-51AE4BFEBAA6}"/>
              </a:ext>
            </a:extLst>
          </p:cNvPr>
          <p:cNvSpPr/>
          <p:nvPr/>
        </p:nvSpPr>
        <p:spPr>
          <a:xfrm>
            <a:off x="2540714" y="4368124"/>
            <a:ext cx="5688687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sp>
        <p:nvSpPr>
          <p:cNvPr id="14" name="Shape 12">
            <a:extLst>
              <a:ext uri="{FF2B5EF4-FFF2-40B4-BE49-F238E27FC236}">
                <a16:creationId xmlns:a16="http://schemas.microsoft.com/office/drawing/2014/main" id="{F9678609-3CDF-FF5F-F5E2-0B70172B3C33}"/>
              </a:ext>
            </a:extLst>
          </p:cNvPr>
          <p:cNvSpPr/>
          <p:nvPr/>
        </p:nvSpPr>
        <p:spPr>
          <a:xfrm>
            <a:off x="1430337" y="5796636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5" name="Shape 13">
            <a:extLst>
              <a:ext uri="{FF2B5EF4-FFF2-40B4-BE49-F238E27FC236}">
                <a16:creationId xmlns:a16="http://schemas.microsoft.com/office/drawing/2014/main" id="{E8DF8AD6-41C7-525F-722F-68C243B39866}"/>
              </a:ext>
            </a:extLst>
          </p:cNvPr>
          <p:cNvSpPr/>
          <p:nvPr/>
        </p:nvSpPr>
        <p:spPr>
          <a:xfrm>
            <a:off x="905510" y="553422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B12EFC80-8A43-BFF4-9FB9-3D113DD0EE2F}"/>
              </a:ext>
            </a:extLst>
          </p:cNvPr>
          <p:cNvSpPr/>
          <p:nvPr/>
        </p:nvSpPr>
        <p:spPr>
          <a:xfrm>
            <a:off x="1079460" y="5626734"/>
            <a:ext cx="20740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7" name="Text 15">
            <a:extLst>
              <a:ext uri="{FF2B5EF4-FFF2-40B4-BE49-F238E27FC236}">
                <a16:creationId xmlns:a16="http://schemas.microsoft.com/office/drawing/2014/main" id="{A2148736-E9BA-A491-FA9C-A6651948FCBF}"/>
              </a:ext>
            </a:extLst>
          </p:cNvPr>
          <p:cNvSpPr/>
          <p:nvPr/>
        </p:nvSpPr>
        <p:spPr>
          <a:xfrm>
            <a:off x="2540714" y="550338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Comunicación efectiva</a:t>
            </a:r>
            <a:endParaRPr lang="en-US" sz="2400" dirty="0"/>
          </a:p>
        </p:txBody>
      </p:sp>
      <p:sp>
        <p:nvSpPr>
          <p:cNvPr id="18" name="Text 16">
            <a:extLst>
              <a:ext uri="{FF2B5EF4-FFF2-40B4-BE49-F238E27FC236}">
                <a16:creationId xmlns:a16="http://schemas.microsoft.com/office/drawing/2014/main" id="{D62CF700-2EED-6F3C-E487-B13758DB22BA}"/>
              </a:ext>
            </a:extLst>
          </p:cNvPr>
          <p:cNvSpPr/>
          <p:nvPr/>
        </p:nvSpPr>
        <p:spPr>
          <a:xfrm>
            <a:off x="2540714" y="6036904"/>
            <a:ext cx="5688687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8194" name="Picture 2" descr="Trabajo en equipo: La clave del éxito">
            <a:extLst>
              <a:ext uri="{FF2B5EF4-FFF2-40B4-BE49-F238E27FC236}">
                <a16:creationId xmlns:a16="http://schemas.microsoft.com/office/drawing/2014/main" id="{6CE46357-E227-5DA3-0C93-64CB17493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301452"/>
            <a:ext cx="6471452" cy="3630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3009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E05A3-1C25-445D-669A-FC1BB89084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AD62D1D7-D8BA-F079-59D1-61C4FAB44ED1}"/>
              </a:ext>
            </a:extLst>
          </p:cNvPr>
          <p:cNvSpPr/>
          <p:nvPr/>
        </p:nvSpPr>
        <p:spPr>
          <a:xfrm>
            <a:off x="2812732" y="3343513"/>
            <a:ext cx="900493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6600" dirty="0">
                <a:solidFill>
                  <a:srgbClr val="F5F0F0"/>
                </a:solidFill>
                <a:latin typeface="Merriweather" pitchFamily="34" charset="0"/>
              </a:rPr>
              <a:t>PREGUNTAS</a:t>
            </a:r>
            <a:endParaRPr lang="en-US" sz="6600" dirty="0"/>
          </a:p>
        </p:txBody>
      </p:sp>
      <p:pic>
        <p:nvPicPr>
          <p:cNvPr id="2050" name="Picture 2" descr="General 1900x1266 photography Ian Plant animals polar bears black dark background outline Alaska USA backlighting Arctic walking silhouette side view">
            <a:extLst>
              <a:ext uri="{FF2B5EF4-FFF2-40B4-BE49-F238E27FC236}">
                <a16:creationId xmlns:a16="http://schemas.microsoft.com/office/drawing/2014/main" id="{5F81040A-E21C-887D-6E2F-38EA1649C2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840"/>
          <a:stretch/>
        </p:blipFill>
        <p:spPr bwMode="auto">
          <a:xfrm>
            <a:off x="0" y="7726616"/>
            <a:ext cx="14630400" cy="5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2674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">
            <a:extLst>
              <a:ext uri="{FF2B5EF4-FFF2-40B4-BE49-F238E27FC236}">
                <a16:creationId xmlns:a16="http://schemas.microsoft.com/office/drawing/2014/main" id="{A3FF9DE4-67EA-0659-7375-29D1B70A02E4}"/>
              </a:ext>
            </a:extLst>
          </p:cNvPr>
          <p:cNvSpPr/>
          <p:nvPr/>
        </p:nvSpPr>
        <p:spPr>
          <a:xfrm>
            <a:off x="9089432" y="2250717"/>
            <a:ext cx="4474845" cy="4901130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3" name="Text 0"/>
          <p:cNvSpPr/>
          <p:nvPr/>
        </p:nvSpPr>
        <p:spPr>
          <a:xfrm>
            <a:off x="625197" y="329405"/>
            <a:ext cx="900493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</a:rPr>
              <a:t>Descripción del proyecto: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1066124" y="2250717"/>
            <a:ext cx="4474845" cy="4901130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5" name="Text 2"/>
          <p:cNvSpPr/>
          <p:nvPr/>
        </p:nvSpPr>
        <p:spPr>
          <a:xfrm>
            <a:off x="1731683" y="23662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Problema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204832" y="2790585"/>
            <a:ext cx="4218068" cy="419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s-MX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 empresas que operan múltiples vehículos, gestionar adecuadamente la flota implica administrar mantenimientos, asignaciones de conductores, control de combustible y registros de siniestros. Sin una herramienta centralizada, estas tareas se vuelven dispersas e ineficaces, lo que dificulta el control operativo y eleva costos.</a:t>
            </a:r>
            <a:endParaRPr lang="en-US" sz="1600" dirty="0"/>
          </a:p>
        </p:txBody>
      </p:sp>
      <p:sp>
        <p:nvSpPr>
          <p:cNvPr id="14" name="Text 2">
            <a:extLst>
              <a:ext uri="{FF2B5EF4-FFF2-40B4-BE49-F238E27FC236}">
                <a16:creationId xmlns:a16="http://schemas.microsoft.com/office/drawing/2014/main" id="{2E4C459A-36CD-CB51-669B-DAFA04CEFC0A}"/>
              </a:ext>
            </a:extLst>
          </p:cNvPr>
          <p:cNvSpPr/>
          <p:nvPr/>
        </p:nvSpPr>
        <p:spPr>
          <a:xfrm>
            <a:off x="9784161" y="23662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Propuesta de solución</a:t>
            </a:r>
            <a:endParaRPr lang="en-US" sz="2400" dirty="0"/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EB1B2FBE-4B27-FF33-6777-65ADD742EFED}"/>
              </a:ext>
            </a:extLst>
          </p:cNvPr>
          <p:cNvSpPr/>
          <p:nvPr/>
        </p:nvSpPr>
        <p:spPr>
          <a:xfrm>
            <a:off x="9257310" y="2808127"/>
            <a:ext cx="4168258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s-MX" sz="16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Implementar una aplicación centralizada que permita a las empresas gestionar todos los aspectos de su flota vehicular en un solo sistema, desde el registro de vehículos hasta el control de combustible y auditorías. Este enfoque optimiza los procesos de toma de decisiones, mejora el control de costos y asegura un flujo de trabajo eficiente y bien coordinado en toda la operación.</a:t>
            </a:r>
            <a:endParaRPr lang="en-US" sz="1600" dirty="0"/>
          </a:p>
        </p:txBody>
      </p:sp>
      <p:sp>
        <p:nvSpPr>
          <p:cNvPr id="16" name="Flecha: a la derecha 15">
            <a:extLst>
              <a:ext uri="{FF2B5EF4-FFF2-40B4-BE49-F238E27FC236}">
                <a16:creationId xmlns:a16="http://schemas.microsoft.com/office/drawing/2014/main" id="{4CB08662-549C-91AD-7800-BC5CADD32181}"/>
              </a:ext>
            </a:extLst>
          </p:cNvPr>
          <p:cNvSpPr/>
          <p:nvPr/>
        </p:nvSpPr>
        <p:spPr>
          <a:xfrm>
            <a:off x="6508750" y="4114800"/>
            <a:ext cx="1612900" cy="8890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pic>
        <p:nvPicPr>
          <p:cNvPr id="2050" name="Picture 2" descr="General 1900x1266 photography Ian Plant animals polar bears black dark background outline Alaska USA backlighting Arctic walking silhouette side view">
            <a:extLst>
              <a:ext uri="{FF2B5EF4-FFF2-40B4-BE49-F238E27FC236}">
                <a16:creationId xmlns:a16="http://schemas.microsoft.com/office/drawing/2014/main" id="{5B1326D7-F8F9-0228-1CDB-A68CE018D1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840"/>
          <a:stretch/>
        </p:blipFill>
        <p:spPr bwMode="auto">
          <a:xfrm>
            <a:off x="0" y="7726616"/>
            <a:ext cx="14630400" cy="5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005679" y="184281"/>
            <a:ext cx="6619042" cy="753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Objetivo general</a:t>
            </a:r>
            <a:endParaRPr lang="en-US" sz="4700" dirty="0"/>
          </a:p>
        </p:txBody>
      </p:sp>
      <p:pic>
        <p:nvPicPr>
          <p:cNvPr id="13" name="Picture 2" descr="General 1900x1266 photography Ian Plant animals polar bears black dark background outline Alaska USA backlighting Arctic walking silhouette side view">
            <a:extLst>
              <a:ext uri="{FF2B5EF4-FFF2-40B4-BE49-F238E27FC236}">
                <a16:creationId xmlns:a16="http://schemas.microsoft.com/office/drawing/2014/main" id="{13880AC4-1DD6-26BA-97CB-81083DCDAD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840"/>
          <a:stretch/>
        </p:blipFill>
        <p:spPr bwMode="auto">
          <a:xfrm>
            <a:off x="0" y="7726616"/>
            <a:ext cx="14630400" cy="5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Shape 1">
            <a:extLst>
              <a:ext uri="{FF2B5EF4-FFF2-40B4-BE49-F238E27FC236}">
                <a16:creationId xmlns:a16="http://schemas.microsoft.com/office/drawing/2014/main" id="{7AAAE20A-FB47-9835-2F1A-37C2937605EA}"/>
              </a:ext>
            </a:extLst>
          </p:cNvPr>
          <p:cNvSpPr/>
          <p:nvPr/>
        </p:nvSpPr>
        <p:spPr>
          <a:xfrm>
            <a:off x="920412" y="1041400"/>
            <a:ext cx="12789576" cy="1612900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r>
              <a:rPr lang="es-MX" sz="1600" dirty="0">
                <a:solidFill>
                  <a:schemeClr val="bg1"/>
                </a:solidFill>
                <a:latin typeface="Merriweather" panose="00000500000000000000" pitchFamily="2" charset="0"/>
              </a:rPr>
              <a:t>- Desarrollar un sistema de gestión de flotas vehiculares que permita a las empresas centralizar y optimizar la administración de sus vehículos, incluyendo la asignación de conductores, el seguimiento de mantenimientos, y la gestión de combustible, con el fin de mejorar la eficiencia operativa y reducir los costos asociados, ofreciendo una solución tecnológica adaptable a las necesidades del mercado.</a:t>
            </a:r>
            <a:endParaRPr lang="es-CL" sz="1600" dirty="0">
              <a:solidFill>
                <a:schemeClr val="bg1"/>
              </a:solidFill>
              <a:latin typeface="Merriweather" panose="00000500000000000000" pitchFamily="2" charset="0"/>
            </a:endParaRPr>
          </a:p>
        </p:txBody>
      </p:sp>
      <p:sp>
        <p:nvSpPr>
          <p:cNvPr id="15" name="Text 0">
            <a:extLst>
              <a:ext uri="{FF2B5EF4-FFF2-40B4-BE49-F238E27FC236}">
                <a16:creationId xmlns:a16="http://schemas.microsoft.com/office/drawing/2014/main" id="{81639FFE-4364-D7C3-F6EE-AA209853C57C}"/>
              </a:ext>
            </a:extLst>
          </p:cNvPr>
          <p:cNvSpPr/>
          <p:nvPr/>
        </p:nvSpPr>
        <p:spPr>
          <a:xfrm>
            <a:off x="4005679" y="2909839"/>
            <a:ext cx="6619042" cy="7539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Objetivos especificos</a:t>
            </a:r>
            <a:endParaRPr lang="en-US" sz="4700" dirty="0"/>
          </a:p>
        </p:txBody>
      </p:sp>
      <p:sp>
        <p:nvSpPr>
          <p:cNvPr id="16" name="Shape 1">
            <a:extLst>
              <a:ext uri="{FF2B5EF4-FFF2-40B4-BE49-F238E27FC236}">
                <a16:creationId xmlns:a16="http://schemas.microsoft.com/office/drawing/2014/main" id="{15D7F58D-0472-78B4-8B12-B347D0B1FA7F}"/>
              </a:ext>
            </a:extLst>
          </p:cNvPr>
          <p:cNvSpPr/>
          <p:nvPr/>
        </p:nvSpPr>
        <p:spPr>
          <a:xfrm>
            <a:off x="920412" y="3784600"/>
            <a:ext cx="12789576" cy="3733800"/>
          </a:xfrm>
          <a:prstGeom prst="roundRect">
            <a:avLst>
              <a:gd name="adj" fmla="val 561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r>
              <a:rPr lang="es-MX" sz="1600" b="1" dirty="0">
                <a:solidFill>
                  <a:schemeClr val="bg1"/>
                </a:solidFill>
                <a:latin typeface="Merriweather" panose="00000500000000000000" pitchFamily="2" charset="0"/>
              </a:rPr>
              <a:t>1.- </a:t>
            </a:r>
            <a:r>
              <a:rPr lang="es-MX" sz="1600" dirty="0">
                <a:solidFill>
                  <a:schemeClr val="bg1"/>
                </a:solidFill>
                <a:latin typeface="Merriweather" panose="00000500000000000000" pitchFamily="2" charset="0"/>
              </a:rPr>
              <a:t>Tener registrado el 100% de los vehículos de la empresa dentro del sistema en 3 meses, permitiendo el   seguimiento del mantenimiento de al menos el 90% de ellos.</a:t>
            </a:r>
          </a:p>
          <a:p>
            <a:endParaRPr lang="es-MX" sz="160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r>
              <a:rPr lang="es-MX" sz="1600" b="1" dirty="0">
                <a:solidFill>
                  <a:schemeClr val="bg1"/>
                </a:solidFill>
                <a:latin typeface="Merriweather" panose="00000500000000000000" pitchFamily="2" charset="0"/>
              </a:rPr>
              <a:t>2.- </a:t>
            </a:r>
            <a:r>
              <a:rPr lang="es-MX" sz="1600" dirty="0">
                <a:solidFill>
                  <a:schemeClr val="bg1"/>
                </a:solidFill>
                <a:latin typeface="Merriweather" panose="00000500000000000000" pitchFamily="2" charset="0"/>
              </a:rPr>
              <a:t>Desarrollar un panel de reportes y un panel de control de dinero para los administradores con indicadores de cantidad de choferes por supervisor, mantenimiento de siniestros y costos de combustible, etc.</a:t>
            </a:r>
          </a:p>
          <a:p>
            <a:endParaRPr lang="es-MX" sz="160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r>
              <a:rPr lang="es-MX" sz="1600" b="1" dirty="0">
                <a:solidFill>
                  <a:schemeClr val="bg1"/>
                </a:solidFill>
                <a:latin typeface="Merriweather" panose="00000500000000000000" pitchFamily="2" charset="0"/>
              </a:rPr>
              <a:t>3.- </a:t>
            </a:r>
            <a:r>
              <a:rPr lang="es-MX" sz="1600" dirty="0">
                <a:solidFill>
                  <a:schemeClr val="bg1"/>
                </a:solidFill>
                <a:latin typeface="Merriweather" panose="00000500000000000000" pitchFamily="2" charset="0"/>
              </a:rPr>
              <a:t>Facilitar la gestión de solicitudes de combustible, de modo que al menos el 80% de las solicitudes sean aprobadas dentro de las 48 horas en los primeros 2 meses de operación.</a:t>
            </a:r>
          </a:p>
          <a:p>
            <a:endParaRPr lang="es-MX" sz="160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r>
              <a:rPr lang="es-MX" sz="1600" b="1" dirty="0">
                <a:solidFill>
                  <a:schemeClr val="bg1"/>
                </a:solidFill>
                <a:latin typeface="Merriweather" panose="00000500000000000000" pitchFamily="2" charset="0"/>
              </a:rPr>
              <a:t>4.- </a:t>
            </a:r>
            <a:r>
              <a:rPr lang="es-MX" sz="1600" dirty="0">
                <a:solidFill>
                  <a:schemeClr val="bg1"/>
                </a:solidFill>
                <a:latin typeface="Merriweather" panose="00000500000000000000" pitchFamily="2" charset="0"/>
              </a:rPr>
              <a:t>Reducir el tiempo de respuesta del sistema a menos de 3 segundos en el 95% de las consultas de usuarios para la primera versión operativa.</a:t>
            </a:r>
          </a:p>
          <a:p>
            <a:endParaRPr lang="es-MX" sz="1600" dirty="0">
              <a:solidFill>
                <a:schemeClr val="bg1"/>
              </a:solidFill>
              <a:latin typeface="Merriweather" panose="00000500000000000000" pitchFamily="2" charset="0"/>
            </a:endParaRPr>
          </a:p>
          <a:p>
            <a:r>
              <a:rPr lang="es-MX" sz="1600" b="1" dirty="0">
                <a:solidFill>
                  <a:schemeClr val="bg1"/>
                </a:solidFill>
                <a:latin typeface="Merriweather" panose="00000500000000000000" pitchFamily="2" charset="0"/>
              </a:rPr>
              <a:t>5.- </a:t>
            </a:r>
            <a:r>
              <a:rPr lang="es-MX" sz="1600" dirty="0">
                <a:solidFill>
                  <a:schemeClr val="bg1"/>
                </a:solidFill>
                <a:latin typeface="Merriweather" panose="00000500000000000000" pitchFamily="2" charset="0"/>
              </a:rPr>
              <a:t>Automatizar la asignación de conductores a vehículos, reduciendo el tiempo de asignación manual en un 80% durante los primeros 2 meses de uso.</a:t>
            </a:r>
            <a:endParaRPr lang="es-CL" sz="1600" dirty="0">
              <a:solidFill>
                <a:schemeClr val="bg1"/>
              </a:solidFill>
              <a:latin typeface="Merriweather" panose="000005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D89699-CBBD-B72E-FFA5-415A5740A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1B5E51F-AE1C-3296-3309-13BED0EC0458}"/>
              </a:ext>
            </a:extLst>
          </p:cNvPr>
          <p:cNvSpPr/>
          <p:nvPr/>
        </p:nvSpPr>
        <p:spPr>
          <a:xfrm>
            <a:off x="2812732" y="378204"/>
            <a:ext cx="900493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</a:rPr>
              <a:t>Alcance y limitaciones </a:t>
            </a:r>
            <a:endParaRPr lang="en-US" sz="485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AD9BDC47-7CD1-8541-67FD-E39A0147677B}"/>
              </a:ext>
            </a:extLst>
          </p:cNvPr>
          <p:cNvSpPr/>
          <p:nvPr/>
        </p:nvSpPr>
        <p:spPr>
          <a:xfrm>
            <a:off x="1090532" y="2314020"/>
            <a:ext cx="12384168" cy="36295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1900" dirty="0"/>
          </a:p>
        </p:txBody>
      </p:sp>
      <p:pic>
        <p:nvPicPr>
          <p:cNvPr id="2050" name="Picture 2" descr="General 1900x1266 photography Ian Plant animals polar bears black dark background outline Alaska USA backlighting Arctic walking silhouette side view">
            <a:extLst>
              <a:ext uri="{FF2B5EF4-FFF2-40B4-BE49-F238E27FC236}">
                <a16:creationId xmlns:a16="http://schemas.microsoft.com/office/drawing/2014/main" id="{4F7BEC42-83F9-BEFC-4A7B-8BB8637D68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840"/>
          <a:stretch/>
        </p:blipFill>
        <p:spPr bwMode="auto">
          <a:xfrm>
            <a:off x="0" y="7726616"/>
            <a:ext cx="14630400" cy="5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hape 1">
            <a:extLst>
              <a:ext uri="{FF2B5EF4-FFF2-40B4-BE49-F238E27FC236}">
                <a16:creationId xmlns:a16="http://schemas.microsoft.com/office/drawing/2014/main" id="{53F81B33-A974-3AF6-999C-BDBD43F53983}"/>
              </a:ext>
            </a:extLst>
          </p:cNvPr>
          <p:cNvSpPr/>
          <p:nvPr/>
        </p:nvSpPr>
        <p:spPr>
          <a:xfrm>
            <a:off x="1167924" y="1919009"/>
            <a:ext cx="30480" cy="4759523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7" name="Shape 2">
            <a:extLst>
              <a:ext uri="{FF2B5EF4-FFF2-40B4-BE49-F238E27FC236}">
                <a16:creationId xmlns:a16="http://schemas.microsoft.com/office/drawing/2014/main" id="{7B6D65C5-8936-15D1-0521-164B4D6D8DE7}"/>
              </a:ext>
            </a:extLst>
          </p:cNvPr>
          <p:cNvSpPr/>
          <p:nvPr/>
        </p:nvSpPr>
        <p:spPr>
          <a:xfrm>
            <a:off x="1430337" y="2459076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8" name="Shape 3">
            <a:extLst>
              <a:ext uri="{FF2B5EF4-FFF2-40B4-BE49-F238E27FC236}">
                <a16:creationId xmlns:a16="http://schemas.microsoft.com/office/drawing/2014/main" id="{B3BF4B69-8CD2-751D-B103-764F833B4693}"/>
              </a:ext>
            </a:extLst>
          </p:cNvPr>
          <p:cNvSpPr/>
          <p:nvPr/>
        </p:nvSpPr>
        <p:spPr>
          <a:xfrm>
            <a:off x="905510" y="219666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9" name="Text 4">
            <a:extLst>
              <a:ext uri="{FF2B5EF4-FFF2-40B4-BE49-F238E27FC236}">
                <a16:creationId xmlns:a16="http://schemas.microsoft.com/office/drawing/2014/main" id="{D33B0F4A-82A7-5173-3DAB-D585598714F5}"/>
              </a:ext>
            </a:extLst>
          </p:cNvPr>
          <p:cNvSpPr/>
          <p:nvPr/>
        </p:nvSpPr>
        <p:spPr>
          <a:xfrm>
            <a:off x="1101725" y="2289174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10" name="Text 5">
            <a:extLst>
              <a:ext uri="{FF2B5EF4-FFF2-40B4-BE49-F238E27FC236}">
                <a16:creationId xmlns:a16="http://schemas.microsoft.com/office/drawing/2014/main" id="{DDAC4B75-04CB-43F7-A211-02844B1BA781}"/>
              </a:ext>
            </a:extLst>
          </p:cNvPr>
          <p:cNvSpPr/>
          <p:nvPr/>
        </p:nvSpPr>
        <p:spPr>
          <a:xfrm>
            <a:off x="2540714" y="216582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s-MX" sz="2400" dirty="0">
                <a:solidFill>
                  <a:srgbClr val="E2E6E9"/>
                </a:solidFill>
                <a:latin typeface="Merriweather" pitchFamily="34" charset="0"/>
              </a:rPr>
              <a:t>Registro y Gestión de Vehículos</a:t>
            </a:r>
            <a:endParaRPr lang="en-US" sz="2400" dirty="0"/>
          </a:p>
        </p:txBody>
      </p:sp>
      <p:sp>
        <p:nvSpPr>
          <p:cNvPr id="11" name="Shape 7">
            <a:extLst>
              <a:ext uri="{FF2B5EF4-FFF2-40B4-BE49-F238E27FC236}">
                <a16:creationId xmlns:a16="http://schemas.microsoft.com/office/drawing/2014/main" id="{1AC0F9AC-248D-E1B7-EF97-6E51CCE1724E}"/>
              </a:ext>
            </a:extLst>
          </p:cNvPr>
          <p:cNvSpPr/>
          <p:nvPr/>
        </p:nvSpPr>
        <p:spPr>
          <a:xfrm>
            <a:off x="1430337" y="4127856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12" name="Shape 8">
            <a:extLst>
              <a:ext uri="{FF2B5EF4-FFF2-40B4-BE49-F238E27FC236}">
                <a16:creationId xmlns:a16="http://schemas.microsoft.com/office/drawing/2014/main" id="{D75FA63C-B0BA-C5C5-7FF4-A61D0324C2B7}"/>
              </a:ext>
            </a:extLst>
          </p:cNvPr>
          <p:cNvSpPr/>
          <p:nvPr/>
        </p:nvSpPr>
        <p:spPr>
          <a:xfrm>
            <a:off x="905510" y="386544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9BDB62BD-62B7-97F6-F9E8-7394DFE93683}"/>
              </a:ext>
            </a:extLst>
          </p:cNvPr>
          <p:cNvSpPr/>
          <p:nvPr/>
        </p:nvSpPr>
        <p:spPr>
          <a:xfrm>
            <a:off x="1072436" y="3957954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8" name="Text 10">
            <a:extLst>
              <a:ext uri="{FF2B5EF4-FFF2-40B4-BE49-F238E27FC236}">
                <a16:creationId xmlns:a16="http://schemas.microsoft.com/office/drawing/2014/main" id="{D2661E94-D439-D996-57C3-FDFC730CBF27}"/>
              </a:ext>
            </a:extLst>
          </p:cNvPr>
          <p:cNvSpPr/>
          <p:nvPr/>
        </p:nvSpPr>
        <p:spPr>
          <a:xfrm>
            <a:off x="2540714" y="383460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Solicitudes de Combustible y </a:t>
            </a:r>
          </a:p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registro de siniestros</a:t>
            </a:r>
            <a:endParaRPr lang="en-US" sz="2400" dirty="0"/>
          </a:p>
        </p:txBody>
      </p:sp>
      <p:sp>
        <p:nvSpPr>
          <p:cNvPr id="19" name="Shape 12">
            <a:extLst>
              <a:ext uri="{FF2B5EF4-FFF2-40B4-BE49-F238E27FC236}">
                <a16:creationId xmlns:a16="http://schemas.microsoft.com/office/drawing/2014/main" id="{F600A558-E7B1-A14A-49DF-F0940FB25B61}"/>
              </a:ext>
            </a:extLst>
          </p:cNvPr>
          <p:cNvSpPr/>
          <p:nvPr/>
        </p:nvSpPr>
        <p:spPr>
          <a:xfrm>
            <a:off x="1430337" y="5796636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0" name="Shape 13">
            <a:extLst>
              <a:ext uri="{FF2B5EF4-FFF2-40B4-BE49-F238E27FC236}">
                <a16:creationId xmlns:a16="http://schemas.microsoft.com/office/drawing/2014/main" id="{DEDF457D-034F-19D3-CD72-22027664157E}"/>
              </a:ext>
            </a:extLst>
          </p:cNvPr>
          <p:cNvSpPr/>
          <p:nvPr/>
        </p:nvSpPr>
        <p:spPr>
          <a:xfrm>
            <a:off x="905510" y="553422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1" name="Text 14">
            <a:extLst>
              <a:ext uri="{FF2B5EF4-FFF2-40B4-BE49-F238E27FC236}">
                <a16:creationId xmlns:a16="http://schemas.microsoft.com/office/drawing/2014/main" id="{D9A239DF-54F1-F433-A8BA-41D1C6D88D28}"/>
              </a:ext>
            </a:extLst>
          </p:cNvPr>
          <p:cNvSpPr/>
          <p:nvPr/>
        </p:nvSpPr>
        <p:spPr>
          <a:xfrm>
            <a:off x="1079460" y="5626734"/>
            <a:ext cx="20740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22" name="Text 15">
            <a:extLst>
              <a:ext uri="{FF2B5EF4-FFF2-40B4-BE49-F238E27FC236}">
                <a16:creationId xmlns:a16="http://schemas.microsoft.com/office/drawing/2014/main" id="{A5CBC0AC-F03B-30C5-0347-5F964D6522BD}"/>
              </a:ext>
            </a:extLst>
          </p:cNvPr>
          <p:cNvSpPr/>
          <p:nvPr/>
        </p:nvSpPr>
        <p:spPr>
          <a:xfrm>
            <a:off x="2540714" y="550338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chemeClr val="bg1"/>
                </a:solidFill>
                <a:latin typeface="Merriweather" panose="00000500000000000000" pitchFamily="2" charset="0"/>
              </a:rPr>
              <a:t>Control de Gastos</a:t>
            </a:r>
          </a:p>
        </p:txBody>
      </p:sp>
      <p:sp>
        <p:nvSpPr>
          <p:cNvPr id="23" name="Shape 1">
            <a:extLst>
              <a:ext uri="{FF2B5EF4-FFF2-40B4-BE49-F238E27FC236}">
                <a16:creationId xmlns:a16="http://schemas.microsoft.com/office/drawing/2014/main" id="{F73CC024-A5E5-10AA-70A9-4E1920254ED7}"/>
              </a:ext>
            </a:extLst>
          </p:cNvPr>
          <p:cNvSpPr/>
          <p:nvPr/>
        </p:nvSpPr>
        <p:spPr>
          <a:xfrm>
            <a:off x="8038624" y="1919009"/>
            <a:ext cx="30480" cy="4759523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4" name="Shape 2">
            <a:extLst>
              <a:ext uri="{FF2B5EF4-FFF2-40B4-BE49-F238E27FC236}">
                <a16:creationId xmlns:a16="http://schemas.microsoft.com/office/drawing/2014/main" id="{AC0080D6-4E01-9830-101B-08053C7CAE73}"/>
              </a:ext>
            </a:extLst>
          </p:cNvPr>
          <p:cNvSpPr/>
          <p:nvPr/>
        </p:nvSpPr>
        <p:spPr>
          <a:xfrm>
            <a:off x="8301037" y="2459076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5" name="Shape 3">
            <a:extLst>
              <a:ext uri="{FF2B5EF4-FFF2-40B4-BE49-F238E27FC236}">
                <a16:creationId xmlns:a16="http://schemas.microsoft.com/office/drawing/2014/main" id="{70438000-5CD5-955C-E2D9-BA5DAD36CD12}"/>
              </a:ext>
            </a:extLst>
          </p:cNvPr>
          <p:cNvSpPr/>
          <p:nvPr/>
        </p:nvSpPr>
        <p:spPr>
          <a:xfrm>
            <a:off x="7776210" y="219666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6" name="Text 4">
            <a:extLst>
              <a:ext uri="{FF2B5EF4-FFF2-40B4-BE49-F238E27FC236}">
                <a16:creationId xmlns:a16="http://schemas.microsoft.com/office/drawing/2014/main" id="{FC25BDFA-F923-B045-5AF9-516E69AC19BF}"/>
              </a:ext>
            </a:extLst>
          </p:cNvPr>
          <p:cNvSpPr/>
          <p:nvPr/>
        </p:nvSpPr>
        <p:spPr>
          <a:xfrm>
            <a:off x="7972425" y="2289174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27" name="Text 5">
            <a:extLst>
              <a:ext uri="{FF2B5EF4-FFF2-40B4-BE49-F238E27FC236}">
                <a16:creationId xmlns:a16="http://schemas.microsoft.com/office/drawing/2014/main" id="{7EBD2A17-1D93-7A61-9049-038561D3CF79}"/>
              </a:ext>
            </a:extLst>
          </p:cNvPr>
          <p:cNvSpPr/>
          <p:nvPr/>
        </p:nvSpPr>
        <p:spPr>
          <a:xfrm>
            <a:off x="9411414" y="216582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Actualización y mantenimiento</a:t>
            </a:r>
            <a:endParaRPr lang="en-US" sz="2400" dirty="0"/>
          </a:p>
        </p:txBody>
      </p:sp>
      <p:sp>
        <p:nvSpPr>
          <p:cNvPr id="28" name="Shape 7">
            <a:extLst>
              <a:ext uri="{FF2B5EF4-FFF2-40B4-BE49-F238E27FC236}">
                <a16:creationId xmlns:a16="http://schemas.microsoft.com/office/drawing/2014/main" id="{81FD06DC-C366-9618-DE21-185A835A94EF}"/>
              </a:ext>
            </a:extLst>
          </p:cNvPr>
          <p:cNvSpPr/>
          <p:nvPr/>
        </p:nvSpPr>
        <p:spPr>
          <a:xfrm>
            <a:off x="8301037" y="4127856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29" name="Shape 8">
            <a:extLst>
              <a:ext uri="{FF2B5EF4-FFF2-40B4-BE49-F238E27FC236}">
                <a16:creationId xmlns:a16="http://schemas.microsoft.com/office/drawing/2014/main" id="{ECD6B681-CE4C-496F-8B9A-391BDA236238}"/>
              </a:ext>
            </a:extLst>
          </p:cNvPr>
          <p:cNvSpPr/>
          <p:nvPr/>
        </p:nvSpPr>
        <p:spPr>
          <a:xfrm>
            <a:off x="7776210" y="386544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30" name="Text 9">
            <a:extLst>
              <a:ext uri="{FF2B5EF4-FFF2-40B4-BE49-F238E27FC236}">
                <a16:creationId xmlns:a16="http://schemas.microsoft.com/office/drawing/2014/main" id="{731D7B61-68A3-4139-4939-7D3E6C9C66E2}"/>
              </a:ext>
            </a:extLst>
          </p:cNvPr>
          <p:cNvSpPr/>
          <p:nvPr/>
        </p:nvSpPr>
        <p:spPr>
          <a:xfrm>
            <a:off x="7943136" y="3957954"/>
            <a:ext cx="221456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31" name="Text 10">
            <a:extLst>
              <a:ext uri="{FF2B5EF4-FFF2-40B4-BE49-F238E27FC236}">
                <a16:creationId xmlns:a16="http://schemas.microsoft.com/office/drawing/2014/main" id="{F4C1E0A7-A018-E295-00E6-8FA6870FFA5C}"/>
              </a:ext>
            </a:extLst>
          </p:cNvPr>
          <p:cNvSpPr/>
          <p:nvPr/>
        </p:nvSpPr>
        <p:spPr>
          <a:xfrm>
            <a:off x="9411414" y="383460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Capacitación de usuarios</a:t>
            </a:r>
            <a:endParaRPr lang="en-US" sz="2400" dirty="0"/>
          </a:p>
        </p:txBody>
      </p:sp>
      <p:sp>
        <p:nvSpPr>
          <p:cNvPr id="32" name="Shape 12">
            <a:extLst>
              <a:ext uri="{FF2B5EF4-FFF2-40B4-BE49-F238E27FC236}">
                <a16:creationId xmlns:a16="http://schemas.microsoft.com/office/drawing/2014/main" id="{CBEC864F-B9F1-0931-39D8-BE326CF50FDA}"/>
              </a:ext>
            </a:extLst>
          </p:cNvPr>
          <p:cNvSpPr/>
          <p:nvPr/>
        </p:nvSpPr>
        <p:spPr>
          <a:xfrm>
            <a:off x="8301037" y="5796636"/>
            <a:ext cx="863798" cy="30480"/>
          </a:xfrm>
          <a:prstGeom prst="roundRect">
            <a:avLst>
              <a:gd name="adj" fmla="val 340122"/>
            </a:avLst>
          </a:prstGeom>
          <a:solidFill>
            <a:srgbClr val="194A99"/>
          </a:solidFill>
          <a:ln/>
        </p:spPr>
        <p:txBody>
          <a:bodyPr/>
          <a:lstStyle/>
          <a:p>
            <a:endParaRPr lang="es-CL"/>
          </a:p>
        </p:txBody>
      </p:sp>
      <p:sp>
        <p:nvSpPr>
          <p:cNvPr id="33" name="Shape 13">
            <a:extLst>
              <a:ext uri="{FF2B5EF4-FFF2-40B4-BE49-F238E27FC236}">
                <a16:creationId xmlns:a16="http://schemas.microsoft.com/office/drawing/2014/main" id="{5D3B1198-5DCB-6441-E47F-CF4C6A571EAE}"/>
              </a:ext>
            </a:extLst>
          </p:cNvPr>
          <p:cNvSpPr/>
          <p:nvPr/>
        </p:nvSpPr>
        <p:spPr>
          <a:xfrm>
            <a:off x="7776210" y="5534223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34" name="Text 14">
            <a:extLst>
              <a:ext uri="{FF2B5EF4-FFF2-40B4-BE49-F238E27FC236}">
                <a16:creationId xmlns:a16="http://schemas.microsoft.com/office/drawing/2014/main" id="{5D230D9F-200D-27B6-A8A6-263B5FB0184A}"/>
              </a:ext>
            </a:extLst>
          </p:cNvPr>
          <p:cNvSpPr/>
          <p:nvPr/>
        </p:nvSpPr>
        <p:spPr>
          <a:xfrm>
            <a:off x="7950160" y="5626734"/>
            <a:ext cx="20740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35" name="Text 15">
            <a:extLst>
              <a:ext uri="{FF2B5EF4-FFF2-40B4-BE49-F238E27FC236}">
                <a16:creationId xmlns:a16="http://schemas.microsoft.com/office/drawing/2014/main" id="{37E3F537-CDB2-6D0A-B323-65C4A20A59EB}"/>
              </a:ext>
            </a:extLst>
          </p:cNvPr>
          <p:cNvSpPr/>
          <p:nvPr/>
        </p:nvSpPr>
        <p:spPr>
          <a:xfrm>
            <a:off x="9411414" y="550338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</a:rPr>
              <a:t>Alcance inicial de funcionalidades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30720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963930" y="378976"/>
            <a:ext cx="696944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Metodología de trabajo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963930" y="2229882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5" name="Text 2"/>
          <p:cNvSpPr/>
          <p:nvPr/>
        </p:nvSpPr>
        <p:spPr>
          <a:xfrm>
            <a:off x="1160145" y="2322393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766055" y="2229882"/>
            <a:ext cx="278272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MX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Elección de la Metodología Híbrida</a:t>
            </a:r>
            <a:endParaRPr lang="en-US" sz="2400" dirty="0"/>
          </a:p>
        </p:txBody>
      </p:sp>
      <p:pic>
        <p:nvPicPr>
          <p:cNvPr id="3074" name="Picture 2" descr="Trabajo Scrum: Impulsando la Eficiencia y la Colaboración">
            <a:extLst>
              <a:ext uri="{FF2B5EF4-FFF2-40B4-BE49-F238E27FC236}">
                <a16:creationId xmlns:a16="http://schemas.microsoft.com/office/drawing/2014/main" id="{46103EE4-1D11-BE77-7CCC-623847C104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9017" y="0"/>
            <a:ext cx="5731383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Método Kanban: ¿Qué es y por qué se utiliza para el desarrollo de software?">
            <a:extLst>
              <a:ext uri="{FF2B5EF4-FFF2-40B4-BE49-F238E27FC236}">
                <a16:creationId xmlns:a16="http://schemas.microsoft.com/office/drawing/2014/main" id="{00B68AEC-BD89-305C-8805-4068FD1489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6724" y="4114800"/>
            <a:ext cx="5733676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Shape 1">
            <a:extLst>
              <a:ext uri="{FF2B5EF4-FFF2-40B4-BE49-F238E27FC236}">
                <a16:creationId xmlns:a16="http://schemas.microsoft.com/office/drawing/2014/main" id="{FBAD3888-AADE-FFA1-0FE3-5A95AF499ED3}"/>
              </a:ext>
            </a:extLst>
          </p:cNvPr>
          <p:cNvSpPr/>
          <p:nvPr/>
        </p:nvSpPr>
        <p:spPr>
          <a:xfrm>
            <a:off x="963930" y="414305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18" name="Text 2">
            <a:extLst>
              <a:ext uri="{FF2B5EF4-FFF2-40B4-BE49-F238E27FC236}">
                <a16:creationId xmlns:a16="http://schemas.microsoft.com/office/drawing/2014/main" id="{4A5044C8-6C6D-AF4A-81D7-078EF8C8F97D}"/>
              </a:ext>
            </a:extLst>
          </p:cNvPr>
          <p:cNvSpPr/>
          <p:nvPr/>
        </p:nvSpPr>
        <p:spPr>
          <a:xfrm>
            <a:off x="1160145" y="4235570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43041A0E-30AA-0CFF-7FFD-B7FEC0A128BF}"/>
              </a:ext>
            </a:extLst>
          </p:cNvPr>
          <p:cNvSpPr/>
          <p:nvPr/>
        </p:nvSpPr>
        <p:spPr>
          <a:xfrm>
            <a:off x="1766055" y="4143059"/>
            <a:ext cx="278272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MX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Etapas del Proyecto</a:t>
            </a:r>
            <a:endParaRPr lang="en-US" sz="2400" dirty="0"/>
          </a:p>
        </p:txBody>
      </p:sp>
      <p:sp>
        <p:nvSpPr>
          <p:cNvPr id="20" name="Text 4">
            <a:extLst>
              <a:ext uri="{FF2B5EF4-FFF2-40B4-BE49-F238E27FC236}">
                <a16:creationId xmlns:a16="http://schemas.microsoft.com/office/drawing/2014/main" id="{628D1965-9C84-8230-7EC2-C29171A26E1D}"/>
              </a:ext>
            </a:extLst>
          </p:cNvPr>
          <p:cNvSpPr/>
          <p:nvPr/>
        </p:nvSpPr>
        <p:spPr>
          <a:xfrm>
            <a:off x="1766055" y="4676578"/>
            <a:ext cx="6666745" cy="1215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s-MX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El proyecto se organiza en etapas que incluyen planificación, ejecución, revisión y mejora continua.</a:t>
            </a:r>
            <a:endParaRPr lang="en-US" sz="1900" dirty="0"/>
          </a:p>
        </p:txBody>
      </p:sp>
      <p:sp>
        <p:nvSpPr>
          <p:cNvPr id="21" name="Shape 1">
            <a:extLst>
              <a:ext uri="{FF2B5EF4-FFF2-40B4-BE49-F238E27FC236}">
                <a16:creationId xmlns:a16="http://schemas.microsoft.com/office/drawing/2014/main" id="{0DAC0FD6-E065-2256-8808-BE570B6F48F4}"/>
              </a:ext>
            </a:extLst>
          </p:cNvPr>
          <p:cNvSpPr/>
          <p:nvPr/>
        </p:nvSpPr>
        <p:spPr>
          <a:xfrm>
            <a:off x="963930" y="604055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  <p:txBody>
          <a:bodyPr/>
          <a:lstStyle/>
          <a:p>
            <a:endParaRPr lang="es-CL"/>
          </a:p>
        </p:txBody>
      </p:sp>
      <p:sp>
        <p:nvSpPr>
          <p:cNvPr id="22" name="Text 2">
            <a:extLst>
              <a:ext uri="{FF2B5EF4-FFF2-40B4-BE49-F238E27FC236}">
                <a16:creationId xmlns:a16="http://schemas.microsoft.com/office/drawing/2014/main" id="{463700B1-5D15-858E-FAAD-6F72212E84E1}"/>
              </a:ext>
            </a:extLst>
          </p:cNvPr>
          <p:cNvSpPr/>
          <p:nvPr/>
        </p:nvSpPr>
        <p:spPr>
          <a:xfrm>
            <a:off x="1160145" y="6133070"/>
            <a:ext cx="16287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</a:rPr>
              <a:t>3</a:t>
            </a:r>
            <a:endParaRPr lang="en-US" sz="2900" dirty="0"/>
          </a:p>
        </p:txBody>
      </p:sp>
      <p:sp>
        <p:nvSpPr>
          <p:cNvPr id="23" name="Text 3">
            <a:extLst>
              <a:ext uri="{FF2B5EF4-FFF2-40B4-BE49-F238E27FC236}">
                <a16:creationId xmlns:a16="http://schemas.microsoft.com/office/drawing/2014/main" id="{2610A6B1-49A4-9FC0-6A88-23A8C73BA2EC}"/>
              </a:ext>
            </a:extLst>
          </p:cNvPr>
          <p:cNvSpPr/>
          <p:nvPr/>
        </p:nvSpPr>
        <p:spPr>
          <a:xfrm>
            <a:off x="1766055" y="6040559"/>
            <a:ext cx="2782729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s-MX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Roles y Responsabilidades</a:t>
            </a:r>
            <a:endParaRPr lang="en-US" sz="2400" dirty="0"/>
          </a:p>
        </p:txBody>
      </p:sp>
      <p:sp>
        <p:nvSpPr>
          <p:cNvPr id="24" name="Text 4">
            <a:extLst>
              <a:ext uri="{FF2B5EF4-FFF2-40B4-BE49-F238E27FC236}">
                <a16:creationId xmlns:a16="http://schemas.microsoft.com/office/drawing/2014/main" id="{412BA6B0-510F-8C72-9828-69970648249E}"/>
              </a:ext>
            </a:extLst>
          </p:cNvPr>
          <p:cNvSpPr/>
          <p:nvPr/>
        </p:nvSpPr>
        <p:spPr>
          <a:xfrm>
            <a:off x="1766055" y="6574078"/>
            <a:ext cx="6806445" cy="1276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s-MX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Cada uno en el equipo tiene un rol específico, pero trabajamos de forma colaborativa y coordinada.</a:t>
            </a:r>
            <a:endParaRPr lang="en-US" sz="1900" dirty="0"/>
          </a:p>
        </p:txBody>
      </p:sp>
      <p:sp>
        <p:nvSpPr>
          <p:cNvPr id="25" name="Text 4">
            <a:extLst>
              <a:ext uri="{FF2B5EF4-FFF2-40B4-BE49-F238E27FC236}">
                <a16:creationId xmlns:a16="http://schemas.microsoft.com/office/drawing/2014/main" id="{A83885BF-EE6B-7BE6-D688-C41784B6755F}"/>
              </a:ext>
            </a:extLst>
          </p:cNvPr>
          <p:cNvSpPr/>
          <p:nvPr/>
        </p:nvSpPr>
        <p:spPr>
          <a:xfrm>
            <a:off x="1766055" y="2763401"/>
            <a:ext cx="6666745" cy="12159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s-MX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Esto ayuda a que cada miembro del equipo pueda ver en qué se está trabajando y adaptarse a los cambios.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3567D3-137A-3375-5310-53CC9657A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10562B54-721E-4130-A6CF-241512B8D926}"/>
              </a:ext>
            </a:extLst>
          </p:cNvPr>
          <p:cNvSpPr/>
          <p:nvPr/>
        </p:nvSpPr>
        <p:spPr>
          <a:xfrm>
            <a:off x="625197" y="329405"/>
            <a:ext cx="900493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</a:rPr>
              <a:t>Cronograma para el Desarrollo del proyecto:</a:t>
            </a:r>
            <a:endParaRPr lang="en-US" sz="4850" dirty="0"/>
          </a:p>
        </p:txBody>
      </p:sp>
      <p:pic>
        <p:nvPicPr>
          <p:cNvPr id="2050" name="Picture 2" descr="General 1900x1266 photography Ian Plant animals polar bears black dark background outline Alaska USA backlighting Arctic walking silhouette side view">
            <a:extLst>
              <a:ext uri="{FF2B5EF4-FFF2-40B4-BE49-F238E27FC236}">
                <a16:creationId xmlns:a16="http://schemas.microsoft.com/office/drawing/2014/main" id="{419D4F1F-7058-C66E-28D3-8FF4D75E0E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840"/>
          <a:stretch/>
        </p:blipFill>
        <p:spPr bwMode="auto">
          <a:xfrm>
            <a:off x="0" y="7726616"/>
            <a:ext cx="14630400" cy="5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B4F78BFE-7664-B465-FB3C-FD7B99919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50" y="1904176"/>
            <a:ext cx="12788900" cy="516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0957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B14435-1890-FD78-B329-C7FB310B5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681609B8-6B50-D1AF-482E-5B569542259D}"/>
              </a:ext>
            </a:extLst>
          </p:cNvPr>
          <p:cNvSpPr/>
          <p:nvPr/>
        </p:nvSpPr>
        <p:spPr>
          <a:xfrm>
            <a:off x="625197" y="329405"/>
            <a:ext cx="900493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</a:rPr>
              <a:t>Arquitectura de software:</a:t>
            </a:r>
            <a:endParaRPr lang="en-US" sz="4850" dirty="0"/>
          </a:p>
        </p:txBody>
      </p:sp>
      <p:pic>
        <p:nvPicPr>
          <p:cNvPr id="2050" name="Picture 2" descr="General 1900x1266 photography Ian Plant animals polar bears black dark background outline Alaska USA backlighting Arctic walking silhouette side view">
            <a:extLst>
              <a:ext uri="{FF2B5EF4-FFF2-40B4-BE49-F238E27FC236}">
                <a16:creationId xmlns:a16="http://schemas.microsoft.com/office/drawing/2014/main" id="{31B6CDA7-72E2-80CB-7ABC-3AED730E4B1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840"/>
          <a:stretch/>
        </p:blipFill>
        <p:spPr bwMode="auto">
          <a:xfrm>
            <a:off x="0" y="7726616"/>
            <a:ext cx="14630400" cy="5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 descr="Diagrama&#10;&#10;Descripción generada automáticamente">
            <a:extLst>
              <a:ext uri="{FF2B5EF4-FFF2-40B4-BE49-F238E27FC236}">
                <a16:creationId xmlns:a16="http://schemas.microsoft.com/office/drawing/2014/main" id="{2AA85C9A-DD17-C570-2A09-4EE11784F5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2624" y="1349551"/>
            <a:ext cx="12185151" cy="6128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863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774BC9-0E15-980C-8138-9669B73EA0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CB68178-A62E-1C5F-264B-6D35B0BC3880}"/>
              </a:ext>
            </a:extLst>
          </p:cNvPr>
          <p:cNvSpPr/>
          <p:nvPr/>
        </p:nvSpPr>
        <p:spPr>
          <a:xfrm>
            <a:off x="1018897" y="3058472"/>
            <a:ext cx="3121303" cy="28294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</a:rPr>
              <a:t>Modelo</a:t>
            </a:r>
          </a:p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</a:rPr>
              <a:t> de </a:t>
            </a:r>
          </a:p>
          <a:p>
            <a:pPr marL="0" indent="0" algn="ctr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</a:rPr>
              <a:t>datos:</a:t>
            </a:r>
            <a:endParaRPr lang="en-US" sz="485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7E259DA-4656-EBD1-AEB1-E5B22E2DB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1714" y="-1"/>
            <a:ext cx="9381386" cy="8229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536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166841-ABC9-0DC1-8CF3-41422E1DAB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0DB8FB76-B0F7-72E8-35DC-5C107B786186}"/>
              </a:ext>
            </a:extLst>
          </p:cNvPr>
          <p:cNvSpPr/>
          <p:nvPr/>
        </p:nvSpPr>
        <p:spPr>
          <a:xfrm>
            <a:off x="625197" y="329405"/>
            <a:ext cx="9004935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</a:rPr>
              <a:t>Demostración del resultado del proyecto:</a:t>
            </a:r>
            <a:endParaRPr lang="en-US" sz="4850" dirty="0"/>
          </a:p>
        </p:txBody>
      </p:sp>
      <p:pic>
        <p:nvPicPr>
          <p:cNvPr id="2050" name="Picture 2" descr="General 1900x1266 photography Ian Plant animals polar bears black dark background outline Alaska USA backlighting Arctic walking silhouette side view">
            <a:extLst>
              <a:ext uri="{FF2B5EF4-FFF2-40B4-BE49-F238E27FC236}">
                <a16:creationId xmlns:a16="http://schemas.microsoft.com/office/drawing/2014/main" id="{F0D87E73-F48B-B662-DC22-AF4DCDC618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4840"/>
          <a:stretch/>
        </p:blipFill>
        <p:spPr bwMode="auto">
          <a:xfrm>
            <a:off x="0" y="7726616"/>
            <a:ext cx="14630400" cy="502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292D8254-4063-EFED-92F2-1EB5D2D48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279" y="1477944"/>
            <a:ext cx="5596121" cy="3156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AD12B497-1F2D-D504-1D55-837B783C17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0469" y="2293548"/>
            <a:ext cx="3227237" cy="424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>
            <a:extLst>
              <a:ext uri="{FF2B5EF4-FFF2-40B4-BE49-F238E27FC236}">
                <a16:creationId xmlns:a16="http://schemas.microsoft.com/office/drawing/2014/main" id="{51365CCC-E8F0-CC5D-7804-4175C17C1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645" y="4970621"/>
            <a:ext cx="8053387" cy="2419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2239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534</Words>
  <Application>Microsoft Office PowerPoint</Application>
  <PresentationFormat>Personalizado</PresentationFormat>
  <Paragraphs>71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Merriweather</vt:lpstr>
      <vt:lpstr>Raleway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JOAQUIN IGNACIO FLORES RODRIGUEZ</cp:lastModifiedBy>
  <cp:revision>5</cp:revision>
  <dcterms:created xsi:type="dcterms:W3CDTF">2024-11-14T17:00:39Z</dcterms:created>
  <dcterms:modified xsi:type="dcterms:W3CDTF">2024-11-16T22:05:37Z</dcterms:modified>
</cp:coreProperties>
</file>